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7" r:id="rId2"/>
    <p:sldId id="426" r:id="rId3"/>
    <p:sldId id="444" r:id="rId4"/>
    <p:sldId id="544" r:id="rId5"/>
    <p:sldId id="547" r:id="rId6"/>
    <p:sldId id="548" r:id="rId7"/>
    <p:sldId id="545" r:id="rId8"/>
    <p:sldId id="546" r:id="rId9"/>
    <p:sldId id="543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527" r:id="rId38"/>
    <p:sldId id="528" r:id="rId39"/>
    <p:sldId id="529" r:id="rId40"/>
    <p:sldId id="530" r:id="rId41"/>
    <p:sldId id="531" r:id="rId42"/>
    <p:sldId id="532" r:id="rId43"/>
    <p:sldId id="533" r:id="rId44"/>
    <p:sldId id="534" r:id="rId45"/>
    <p:sldId id="535" r:id="rId46"/>
    <p:sldId id="536" r:id="rId47"/>
    <p:sldId id="537" r:id="rId48"/>
    <p:sldId id="538" r:id="rId49"/>
    <p:sldId id="539" r:id="rId50"/>
    <p:sldId id="540" r:id="rId51"/>
    <p:sldId id="541" r:id="rId52"/>
    <p:sldId id="542" r:id="rId53"/>
    <p:sldId id="448" r:id="rId54"/>
    <p:sldId id="449" r:id="rId55"/>
    <p:sldId id="450" r:id="rId56"/>
    <p:sldId id="467" r:id="rId57"/>
    <p:sldId id="466" r:id="rId58"/>
    <p:sldId id="451" r:id="rId59"/>
    <p:sldId id="468" r:id="rId60"/>
    <p:sldId id="469" r:id="rId61"/>
    <p:sldId id="470" r:id="rId62"/>
    <p:sldId id="471" r:id="rId63"/>
    <p:sldId id="472" r:id="rId64"/>
    <p:sldId id="473" r:id="rId65"/>
    <p:sldId id="474" r:id="rId66"/>
    <p:sldId id="475" r:id="rId67"/>
    <p:sldId id="476" r:id="rId68"/>
    <p:sldId id="477" r:id="rId69"/>
    <p:sldId id="478" r:id="rId70"/>
    <p:sldId id="479" r:id="rId71"/>
    <p:sldId id="480" r:id="rId72"/>
    <p:sldId id="481" r:id="rId73"/>
    <p:sldId id="482" r:id="rId74"/>
    <p:sldId id="483" r:id="rId75"/>
    <p:sldId id="484" r:id="rId76"/>
    <p:sldId id="485" r:id="rId77"/>
    <p:sldId id="486" r:id="rId78"/>
    <p:sldId id="487" r:id="rId79"/>
    <p:sldId id="489" r:id="rId80"/>
    <p:sldId id="488" r:id="rId81"/>
    <p:sldId id="490" r:id="rId82"/>
    <p:sldId id="491" r:id="rId83"/>
    <p:sldId id="492" r:id="rId84"/>
    <p:sldId id="493" r:id="rId85"/>
    <p:sldId id="494" r:id="rId86"/>
    <p:sldId id="495" r:id="rId87"/>
    <p:sldId id="496" r:id="rId88"/>
    <p:sldId id="497" r:id="rId89"/>
    <p:sldId id="498" r:id="rId90"/>
    <p:sldId id="499" r:id="rId91"/>
  </p:sldIdLst>
  <p:sldSz cx="9144000" cy="6858000" type="screen4x3"/>
  <p:notesSz cx="6797675" cy="9928225"/>
  <p:defaultTextStyle>
    <a:defPPr>
      <a:defRPr lang="pt-PT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rgbClr val="5F5F5F"/>
        </a:solidFill>
        <a:latin typeface="DIN Medium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5F5F5F"/>
        </a:solidFill>
        <a:latin typeface="DIN Medium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5F5F5F"/>
        </a:solidFill>
        <a:latin typeface="DIN Medium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5F5F5F"/>
        </a:solidFill>
        <a:latin typeface="DIN Medium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5F5F5F"/>
        </a:solidFill>
        <a:latin typeface="DIN Medium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000" kern="1200">
        <a:solidFill>
          <a:srgbClr val="5F5F5F"/>
        </a:solidFill>
        <a:latin typeface="DIN Medium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000" kern="1200">
        <a:solidFill>
          <a:srgbClr val="5F5F5F"/>
        </a:solidFill>
        <a:latin typeface="DIN Medium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000" kern="1200">
        <a:solidFill>
          <a:srgbClr val="5F5F5F"/>
        </a:solidFill>
        <a:latin typeface="DIN Medium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000" kern="1200">
        <a:solidFill>
          <a:srgbClr val="5F5F5F"/>
        </a:solidFill>
        <a:latin typeface="DIN Medium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Estilo com Tema 2 - Destaqu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Estilo Claro 1 - Destaqu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9" autoAdjust="0"/>
    <p:restoredTop sz="94624" autoAdjust="0"/>
  </p:normalViewPr>
  <p:slideViewPr>
    <p:cSldViewPr>
      <p:cViewPr varScale="1">
        <p:scale>
          <a:sx n="69" d="100"/>
          <a:sy n="69" d="100"/>
        </p:scale>
        <p:origin x="73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spcBef>
                <a:spcPct val="50000"/>
              </a:spcBef>
              <a:defRPr sz="1200">
                <a:latin typeface="DIN Medium" pitchFamily="2" charset="0"/>
                <a:cs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spcBef>
                <a:spcPct val="50000"/>
              </a:spcBef>
              <a:defRPr sz="1200">
                <a:latin typeface="DIN Medium" pitchFamily="2" charset="0"/>
                <a:cs typeface="Arial" charset="0"/>
              </a:defRPr>
            </a:lvl1pPr>
          </a:lstStyle>
          <a:p>
            <a:pPr>
              <a:defRPr/>
            </a:pPr>
            <a:fld id="{C0861C19-6A3A-4794-80F5-81A9AB240B67}" type="datetimeFigureOut">
              <a:rPr lang="pt-PT"/>
              <a:pPr>
                <a:defRPr/>
              </a:pPr>
              <a:t>13/05/2021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spcBef>
                <a:spcPct val="50000"/>
              </a:spcBef>
              <a:defRPr sz="1200">
                <a:latin typeface="DIN Medium" pitchFamily="2" charset="0"/>
                <a:cs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200"/>
            </a:lvl1pPr>
          </a:lstStyle>
          <a:p>
            <a:pPr>
              <a:defRPr/>
            </a:pPr>
            <a:fld id="{7AED8780-A129-40F1-8E13-2F5A1DF8104B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1147821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282EA98-DAE9-4347-A41D-841441C23AB6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95694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D73016A-1B84-4ACF-8A13-04553395EDE2}" type="slidenum">
              <a:rPr lang="pt-BR" altLang="en-US" smtClean="0"/>
              <a:pPr>
                <a:spcBef>
                  <a:spcPct val="0"/>
                </a:spcBef>
              </a:pPr>
              <a:t>1</a:t>
            </a:fld>
            <a:endParaRPr lang="pt-BR" altLang="en-US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15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10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117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11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453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12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53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13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14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40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15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71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16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889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17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07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18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343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19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18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2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572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20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118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21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586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22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222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23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402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24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852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25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07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26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034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27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66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28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1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29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224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3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54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30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693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31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149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32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9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33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6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34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57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35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161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36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35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37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321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38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18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39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159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4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37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40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3806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41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978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42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888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43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46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44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31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45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70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46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21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47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329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48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01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49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5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5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259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50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652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51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2476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52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584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53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750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54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3295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55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666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56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3402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57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9847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58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57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59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1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6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36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60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908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61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695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62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6508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63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797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64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51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65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693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66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5401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67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304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68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4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69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467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7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7142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70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5580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71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9193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72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33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73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358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74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960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75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7496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76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4432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77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7329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78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51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79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268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8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029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80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1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81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1085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82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7274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83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Diga se as seguintes Afirmaçoes</a:t>
            </a:r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são verdadeiras ou falsas: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é aplicada tensão a electrodos, é possivel reduzir o efeito piezometrico?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constante de hall depende do tipo do material condutor e da corrente que atravessa o condutor?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Todo condutor pelo qual passa uma corrente electrica fica sujeita a um campo magnetico?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condição necessaria para um fenomeno electrolitico é a exixtencia de um meio condutivo liquido?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dependencia da resistencia de um material sobre a temperatura  é insignificante 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houver uma descarga electrica em um gas pressurizado poderao ser geradas centelhas?</a:t>
            </a:r>
            <a:endParaRPr lang="pt-B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2897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84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Diga se as seguintes Afirmaçoes</a:t>
            </a:r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são verdadeiras ou falsas: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é aplicada tensão a electrodos, é possivel reduzir o efeito piezometrico?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constante de hall depende do tipo do material condutor e da corrente que atravessa o condutor?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Todo condutor pelo qual passa uma corrente electrica fica sujeita a um campo magnetico?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condição necessaria para um fenomeno electrolitico é a exixtencia de um meio condutivo liquido?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dependencia da resistencia de um material sobre a temperatura  é insignificante 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houver uma descarga electrica em um gas pressurizado poderao ser geradas centelhas?</a:t>
            </a:r>
            <a:endParaRPr lang="pt-B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905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85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Diga se as seguintes Afirmaçoes</a:t>
            </a:r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são verdadeiras ou falsas: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é aplicada tensão a electrodos, é possivel reduzir o efeito piezometrico?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constante de hall depende do tipo do material condutor e da corrente que atravessa o condutor?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Todo condutor pelo qual passa uma corrente electrica fica sujeita a um campo magnetico?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condição necessaria para um fenomeno electrolitico é a exixtencia de um meio condutivo liquido?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dependencia da resistencia de um material sobre a temperatura  é insignificante 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houver uma descarga electrica em um gas pressurizado poderao ser geradas centelhas?</a:t>
            </a:r>
            <a:endParaRPr lang="pt-B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9306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86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Diga se as seguintes Afirmaçoes</a:t>
            </a:r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são verdadeiras ou falsas: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é aplicada tensão a electrodos, é possivel reduzir o efeito piezometrico?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constante de hall depende do tipo do material condutor e da corrente que atravessa o condutor?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Todo condutor pelo qual passa uma corrente electrica fica sujeita a um campo magnetico?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condição necessaria para um fenomeno electrolitico é a exixtencia de um meio condutivo liquido?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dependencia da resistencia de um material sobre a temperatura  é insignificante 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houver uma descarga electrica em um gas pressurizado poderao ser geradas centelhas?</a:t>
            </a:r>
            <a:endParaRPr lang="pt-B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7539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87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Diga se as seguintes Afirmaçoes</a:t>
            </a:r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são verdadeiras ou falsas: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é aplicada tensão a electrodos, é possivel reduzir o efeito piezometrico?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constante de hall depende do tipo do material condutor e da corrente que atravessa o condutor?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Todo condutor pelo qual passa uma corrente electrica fica sujeita a um campo magnetico?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condição necessaria para um fenomeno electrolitico é a exixtencia de um meio condutivo liquido?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dependencia da resistencia de um material sobre a temperatura  é insignificante 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houver uma descarga electrica em um gas pressurizado poderao ser geradas centelhas?</a:t>
            </a:r>
            <a:endParaRPr lang="pt-B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576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88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Diga se as seguintes Afirmaçoes</a:t>
            </a:r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são verdadeiras ou falsas: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é aplicada tensão a electrodos, é possivel reduzir o efeito piezometrico?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constante de hall depende do tipo do material condutor e da corrente que atravessa o condutor?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Todo condutor pelo qual passa uma corrente electrica fica sujeita a um campo magnetico?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condição necessaria para um fenomeno electrolitico é a exixtencia de um meio condutivo liquido?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dependencia da resistencia de um material sobre a temperatura  é insignificante 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houver uma descarga electrica em um gas pressurizado poderao ser geradas centelhas?</a:t>
            </a:r>
            <a:endParaRPr lang="pt-B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944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89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Diga se as seguintes Afirmaçoes</a:t>
            </a:r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são verdadeiras ou falsas: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é aplicada tensão a electrodos, é possivel reduzir o efeito piezometrico?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constante de hall depende do tipo do material condutor e da corrente que atravessa o condutor?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Todo condutor pelo qual passa uma corrente electrica fica sujeita a um campo magnetico?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condição necessaria para um fenomeno electrolitico é a exixtencia de um meio condutivo liquido?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dependencia da resistencia de um material sobre a temperatura  é insignificante 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houver uma descarga electrica em um gas pressurizado poderao ser geradas centelhas?</a:t>
            </a:r>
            <a:endParaRPr lang="pt-B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65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9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8294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79BCA1-0CA2-46D3-950D-BD80E90C0C83}" type="slidenum">
              <a:rPr lang="pt-BR" altLang="en-US" smtClean="0"/>
              <a:pPr>
                <a:spcBef>
                  <a:spcPct val="0"/>
                </a:spcBef>
              </a:pPr>
              <a:t>90</a:t>
            </a:fld>
            <a:endParaRPr lang="pt-BR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Diga se as seguintes Afirmaçoes</a:t>
            </a:r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são verdadeiras ou falsas: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é aplicada tensão a electrodos, é possivel reduzir o efeito piezometrico?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constante de hall depende do tipo do material condutor e da corrente que atravessa o condutor?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Todo condutor pelo qual passa uma corrente electrica fica sujeita a um campo magnetico?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condição necessaria para um fenomeno electrolitico é a exixtencia de um meio condutivo liquido?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 dependencia da resistencia de um material sobre a temperatura  é insignificante ?</a:t>
            </a:r>
          </a:p>
          <a:p>
            <a:pPr eaLnBrk="1" hangingPunct="1"/>
            <a:r>
              <a:rPr lang="pt-BR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Quando houver uma descarga electrica em um gas pressurizado poderao ser geradas centelhas?</a:t>
            </a:r>
            <a:endParaRPr lang="pt-B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3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PT" smtClean="0"/>
              <a:t>Faça clique para editar o estilo</a:t>
            </a:r>
            <a:endParaRPr lang="pt-P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0D373-B950-41C1-8CB6-5E4BF1089841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281564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12905-0847-41CC-8C91-AA06D7903014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117880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9BD8F-9954-42BA-9A6D-B0CADF862E97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130507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AD4DC-70C4-4BE7-A117-C8321D7EA1CC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08868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E2C8B-E137-42DB-BBAD-0F4C19AD2681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277344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E4C47-9242-40AE-9E6E-D4F41E91770C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13431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D3E01-ED60-4C34-9866-F34669797FEA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236041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D5023-82E6-4187-8098-542232A379F3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20301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4062B-7EBB-4B30-BDC7-EDFF1C7391D2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80390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ED6DA-4A4A-42EA-89B0-39BBDC34AD62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130329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PT" noProof="0" smtClean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E292A0-34E2-4C20-B85F-E009C5ED7A1F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09131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en-US" smtClean="0"/>
              <a:t>Clique para editar o estilo do título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en-US" smtClean="0"/>
              <a:t>Clique para editar os estilos de texto do modelo global</a:t>
            </a:r>
          </a:p>
          <a:p>
            <a:pPr lvl="1"/>
            <a:r>
              <a:rPr lang="pt-PT" altLang="en-US" smtClean="0"/>
              <a:t>Segundo nível</a:t>
            </a:r>
          </a:p>
          <a:p>
            <a:pPr lvl="2"/>
            <a:r>
              <a:rPr lang="pt-PT" altLang="en-US" smtClean="0"/>
              <a:t>Terceiro nível</a:t>
            </a:r>
          </a:p>
          <a:p>
            <a:pPr lvl="3"/>
            <a:r>
              <a:rPr lang="pt-PT" altLang="en-US" smtClean="0"/>
              <a:t>Quarto nível</a:t>
            </a:r>
          </a:p>
          <a:p>
            <a:pPr lvl="4"/>
            <a:r>
              <a:rPr lang="pt-PT" altLang="en-US" smtClean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8616D5E-C020-4E6E-9A7A-AF64D08D354D}" type="slidenum">
              <a:rPr lang="pt-PT" altLang="en-US"/>
              <a:pPr>
                <a:defRPr/>
              </a:pPr>
              <a:t>‹nº›</a:t>
            </a:fld>
            <a:endParaRPr lang="pt-P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4099" name="AutoShape 12"/>
          <p:cNvSpPr>
            <a:spLocks noChangeArrowheads="1"/>
          </p:cNvSpPr>
          <p:nvPr/>
        </p:nvSpPr>
        <p:spPr bwMode="auto">
          <a:xfrm>
            <a:off x="2819400" y="15240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4100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2916238" y="466725"/>
            <a:ext cx="480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en-US" sz="1800" b="1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57" name="Text Box 19"/>
          <p:cNvSpPr txBox="1">
            <a:spLocks noChangeArrowheads="1"/>
          </p:cNvSpPr>
          <p:nvPr/>
        </p:nvSpPr>
        <p:spPr bwMode="auto">
          <a:xfrm>
            <a:off x="7993063" y="533400"/>
            <a:ext cx="1116012" cy="254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pt-PT" sz="1050" b="1" dirty="0" smtClean="0">
                <a:latin typeface="Century Gothic" pitchFamily="34" charset="0"/>
                <a:cs typeface="Lucida Sans Unicode" pitchFamily="34" charset="0"/>
              </a:rPr>
              <a:t>2021</a:t>
            </a:r>
            <a:endParaRPr lang="pt-PT" sz="1050" b="1" dirty="0">
              <a:latin typeface="Century Gothic" pitchFamily="34" charset="0"/>
              <a:cs typeface="Lucida Sans Unicode" pitchFamily="34" charset="0"/>
            </a:endParaRPr>
          </a:p>
        </p:txBody>
      </p:sp>
      <p:pic>
        <p:nvPicPr>
          <p:cNvPr id="4103" name="Imagem 10" descr="Panoramic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17788"/>
            <a:ext cx="82740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Text Box 14"/>
          <p:cNvSpPr txBox="1">
            <a:spLocks noChangeArrowheads="1"/>
          </p:cNvSpPr>
          <p:nvPr/>
        </p:nvSpPr>
        <p:spPr bwMode="auto">
          <a:xfrm>
            <a:off x="3136900" y="514350"/>
            <a:ext cx="4856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err="1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Electronica</a:t>
            </a: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 digital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8750"/>
            <a:ext cx="9144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8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14437"/>
            <a:ext cx="9067800" cy="56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363"/>
            <a:ext cx="9143999" cy="54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1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7774"/>
            <a:ext cx="90678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0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3812"/>
            <a:ext cx="9095509" cy="55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0800"/>
            <a:ext cx="9144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5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487"/>
            <a:ext cx="9067800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7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642"/>
            <a:ext cx="9095509" cy="54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012"/>
            <a:ext cx="9067800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1554"/>
            <a:ext cx="9144000" cy="55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2400" b="1" dirty="0" err="1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Electronica</a:t>
            </a:r>
            <a:r>
              <a:rPr lang="pt-PT" altLang="en-US" sz="24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 Digital</a:t>
            </a: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92" name="Rectângulo 12"/>
          <p:cNvSpPr>
            <a:spLocks noChangeArrowheads="1"/>
          </p:cNvSpPr>
          <p:nvPr/>
        </p:nvSpPr>
        <p:spPr bwMode="auto">
          <a:xfrm>
            <a:off x="2339975" y="1341438"/>
            <a:ext cx="4103688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pt-PT" altLang="en-US" sz="4000">
                <a:solidFill>
                  <a:srgbClr val="002060"/>
                </a:solidFill>
                <a:latin typeface="DIN Medium"/>
              </a:rPr>
              <a:t>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868145" y="5805264"/>
            <a:ext cx="2952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smtClean="0"/>
              <a:t>Professor: Honório Cristo</a:t>
            </a:r>
            <a:endParaRPr lang="pt-PT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844675"/>
            <a:ext cx="9067800" cy="3282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8250"/>
            <a:ext cx="91440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487"/>
            <a:ext cx="9144000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4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8724"/>
            <a:ext cx="91440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012"/>
            <a:ext cx="9067799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43012"/>
            <a:ext cx="9067799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012"/>
            <a:ext cx="9144000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8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487"/>
            <a:ext cx="9144000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487"/>
            <a:ext cx="9144000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7774"/>
            <a:ext cx="9143999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2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8724"/>
            <a:ext cx="90678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7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487"/>
            <a:ext cx="9067800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1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8724"/>
            <a:ext cx="91440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012"/>
            <a:ext cx="9144000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012"/>
            <a:ext cx="9144000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487"/>
            <a:ext cx="9144000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7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71587"/>
            <a:ext cx="8991600" cy="55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38250"/>
            <a:ext cx="89598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33487"/>
            <a:ext cx="8991600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8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47774"/>
            <a:ext cx="8991600" cy="549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8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23962"/>
            <a:ext cx="8991600" cy="56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9674"/>
            <a:ext cx="91440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0800"/>
            <a:ext cx="9067800" cy="51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28724"/>
            <a:ext cx="8959849" cy="551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33487"/>
            <a:ext cx="8991600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8888"/>
            <a:ext cx="9144000" cy="55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4" y="1203615"/>
            <a:ext cx="9045575" cy="56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487"/>
            <a:ext cx="9143999" cy="55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487"/>
            <a:ext cx="9144000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487"/>
            <a:ext cx="9144000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3695"/>
            <a:ext cx="9143999" cy="55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9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7774"/>
            <a:ext cx="91440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8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47774"/>
            <a:ext cx="89598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b="6948"/>
          <a:stretch/>
        </p:blipFill>
        <p:spPr>
          <a:xfrm>
            <a:off x="0" y="1338262"/>
            <a:ext cx="9067800" cy="54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4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8250"/>
            <a:ext cx="91440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33487"/>
            <a:ext cx="9067799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4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8412"/>
            <a:ext cx="9144000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Introdução as Medidas </a:t>
            </a:r>
            <a:r>
              <a:rPr lang="pt-PT" altLang="en-US" sz="1800" b="1" dirty="0" err="1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Electricas</a:t>
            </a: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844675"/>
            <a:ext cx="8064574" cy="26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Introdução as Medidas </a:t>
            </a:r>
            <a:r>
              <a:rPr lang="pt-PT" altLang="en-US" sz="1800" b="1" dirty="0" err="1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Electricas</a:t>
            </a: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1862137"/>
            <a:ext cx="8721726" cy="41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3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Introdução a Medidas Elétricas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892481"/>
            <a:ext cx="9067800" cy="150383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912484"/>
            <a:ext cx="8915400" cy="161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63688" y="5733256"/>
            <a:ext cx="903312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-1" r="545"/>
          <a:stretch/>
        </p:blipFill>
        <p:spPr>
          <a:xfrm>
            <a:off x="655439" y="1874441"/>
            <a:ext cx="8021017" cy="30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457200" y="1521152"/>
            <a:ext cx="829126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pt-PT" altLang="en-US" sz="2400" b="1" dirty="0" smtClean="0"/>
              <a:t>O funcionamento do eletroscópio e um eletrómetro tem por base a existência  destas forças. </a:t>
            </a:r>
            <a:endParaRPr lang="pt-PT" altLang="en-US" sz="2400" b="1" dirty="0"/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 dirty="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63688" y="5733256"/>
            <a:ext cx="903312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573016"/>
            <a:ext cx="2448272" cy="30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63688" y="5733256"/>
            <a:ext cx="903312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5" y="1657585"/>
            <a:ext cx="8991600" cy="271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51520" y="1844675"/>
            <a:ext cx="8721030" cy="286232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 dirty="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2400" dirty="0" smtClean="0"/>
              <a:t>O funcionamento dos contadores tubulares baseia-se no efeito ionizante das radiações como energia considerável sobre as moléculas de gás </a:t>
            </a:r>
            <a:endParaRPr lang="pt-PT" altLang="en-US" sz="2400" dirty="0"/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 dirty="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 dirty="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63688" y="5733256"/>
            <a:ext cx="903312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7204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6837"/>
            <a:ext cx="9144000" cy="5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3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63688" y="5733256"/>
            <a:ext cx="903312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709738"/>
            <a:ext cx="9067800" cy="19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63688" y="5733256"/>
            <a:ext cx="903312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4" y="1366838"/>
            <a:ext cx="9067801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63688" y="5733256"/>
            <a:ext cx="903312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64" y="1728682"/>
            <a:ext cx="8793038" cy="25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0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43100"/>
            <a:ext cx="9067801" cy="3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905000"/>
            <a:ext cx="8896350" cy="36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57200" y="142589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en-GB" sz="2800" b="1" i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Efeito</a:t>
            </a:r>
            <a:r>
              <a:rPr lang="en-GB" sz="2800" b="1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 Joule </a:t>
            </a: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068960"/>
            <a:ext cx="3618284" cy="273630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319" y="2960402"/>
            <a:ext cx="3153133" cy="29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3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71" y="1819126"/>
            <a:ext cx="8793038" cy="22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645174"/>
            <a:ext cx="8496944" cy="30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35602"/>
            <a:ext cx="8991600" cy="160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5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" y="1380946"/>
            <a:ext cx="9067800" cy="248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9200"/>
            <a:ext cx="9144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" y="1631950"/>
            <a:ext cx="8991600" cy="16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8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772816"/>
            <a:ext cx="8896350" cy="27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9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43000"/>
            <a:ext cx="9144001" cy="569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555359"/>
            <a:ext cx="8991600" cy="237769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412" y="4377423"/>
            <a:ext cx="25431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0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555359"/>
            <a:ext cx="8991600" cy="237769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412" y="4377423"/>
            <a:ext cx="25431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5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555359"/>
            <a:ext cx="8991600" cy="237769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412" y="4377423"/>
            <a:ext cx="25431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3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" y="2432842"/>
            <a:ext cx="3019440" cy="32262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2432842"/>
            <a:ext cx="2970261" cy="322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70" y="1624445"/>
            <a:ext cx="8816280" cy="26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2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37" y="1461083"/>
            <a:ext cx="3943350" cy="39147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887" y="2631070"/>
            <a:ext cx="295275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14338" name="Picture 2" descr="Image result for efeito h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38400"/>
            <a:ext cx="6857826" cy="27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86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5412"/>
            <a:ext cx="9144000" cy="54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9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" y="1814263"/>
            <a:ext cx="8417246" cy="28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2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14338" name="Picture 2" descr="Image result for efeito h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38400"/>
            <a:ext cx="6857826" cy="27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7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271712"/>
            <a:ext cx="8208912" cy="288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Princípios Aplicáveis as técnicas de Medição.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0" y="1566682"/>
            <a:ext cx="8959851" cy="348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Métodos de Medição  </a:t>
            </a:r>
            <a:endParaRPr lang="pt-PT" altLang="en-US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2" y="1524000"/>
            <a:ext cx="8959850" cy="93186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2721291"/>
            <a:ext cx="5257800" cy="17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Métodos de Medição  </a:t>
            </a:r>
            <a:endParaRPr lang="pt-PT" altLang="en-US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347765"/>
            <a:ext cx="8896350" cy="41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Métodos de Medição  </a:t>
            </a:r>
            <a:endParaRPr lang="pt-PT" altLang="en-US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" y="1566862"/>
            <a:ext cx="8896351" cy="431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3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Métodos de Medição  </a:t>
            </a:r>
            <a:endParaRPr lang="pt-PT" altLang="en-US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6338"/>
            <a:ext cx="9067800" cy="549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9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29719" y="93425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157838"/>
            <a:ext cx="48561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20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Medição da Intensidade e tensão da corrente </a:t>
            </a:r>
            <a:r>
              <a:rPr lang="pt-PT" altLang="en-US" sz="2000" b="1" dirty="0" err="1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Electrica</a:t>
            </a:r>
            <a:r>
              <a:rPr lang="pt-PT" altLang="en-US" sz="20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 </a:t>
            </a:r>
            <a:endParaRPr lang="pt-PT" altLang="en-US" sz="20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57200" y="1412776"/>
            <a:ext cx="8515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2800" dirty="0" smtClean="0"/>
              <a:t>Amperímetro e Voltímetro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2800" dirty="0" smtClean="0"/>
              <a:t>Galvanómetros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2800" dirty="0" smtClean="0"/>
              <a:t>Amperímetros de Alicate e medidores de painéis 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40179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29719" y="93425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157838"/>
            <a:ext cx="48561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20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Medição da Intensidade e tensão da corrente </a:t>
            </a:r>
            <a:r>
              <a:rPr lang="pt-PT" altLang="en-US" sz="2000" b="1" dirty="0" err="1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Electrica</a:t>
            </a:r>
            <a:r>
              <a:rPr lang="pt-PT" altLang="en-US" sz="20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 </a:t>
            </a:r>
            <a:endParaRPr lang="pt-PT" altLang="en-US" sz="20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57200" y="1412776"/>
            <a:ext cx="8515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2800" dirty="0" smtClean="0"/>
              <a:t>Amperímetro e Voltímetro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2800" dirty="0" smtClean="0"/>
              <a:t>Galvanómetros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2800" dirty="0" smtClean="0"/>
              <a:t>Amperímetros de Alicate e medidores de painéis 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00533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43213" y="260350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438150"/>
            <a:ext cx="4856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8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Eletrónica Digital   </a:t>
            </a:r>
            <a:endParaRPr lang="pt-PT" altLang="en-US" sz="18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2021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50825" y="15573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489" name="Rectângulo 9"/>
          <p:cNvSpPr>
            <a:spLocks noChangeArrowheads="1"/>
          </p:cNvSpPr>
          <p:nvPr/>
        </p:nvSpPr>
        <p:spPr bwMode="auto">
          <a:xfrm>
            <a:off x="2286000" y="1844675"/>
            <a:ext cx="4572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endParaRPr lang="pt-PT" altLang="en-US" sz="2400">
              <a:solidFill>
                <a:schemeClr val="folHlink"/>
              </a:solidFill>
            </a:endParaRPr>
          </a:p>
          <a:p>
            <a:pPr algn="just" eaLnBrk="1" hangingPunct="1">
              <a:spcBef>
                <a:spcPct val="50000"/>
              </a:spcBef>
              <a:buFontTx/>
              <a:buNone/>
            </a:pPr>
            <a:endParaRPr lang="pt-PT" altLang="en-US" sz="2400">
              <a:solidFill>
                <a:srgbClr val="5F5F5F"/>
              </a:solidFill>
              <a:latin typeface="DIN Medium"/>
            </a:endParaRPr>
          </a:p>
        </p:txBody>
      </p:sp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Rectângulo 11"/>
          <p:cNvSpPr/>
          <p:nvPr/>
        </p:nvSpPr>
        <p:spPr>
          <a:xfrm>
            <a:off x="403225" y="1709738"/>
            <a:ext cx="8569325" cy="1168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8413"/>
            <a:ext cx="9067800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9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3"/>
          <p:cNvSpPr>
            <a:spLocks noChangeArrowheads="1"/>
          </p:cNvSpPr>
          <p:nvPr/>
        </p:nvSpPr>
        <p:spPr bwMode="auto">
          <a:xfrm>
            <a:off x="76200" y="152400"/>
            <a:ext cx="2590800" cy="990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3" name="AutoShape 12"/>
          <p:cNvSpPr>
            <a:spLocks noChangeArrowheads="1"/>
          </p:cNvSpPr>
          <p:nvPr/>
        </p:nvSpPr>
        <p:spPr bwMode="auto">
          <a:xfrm>
            <a:off x="2829719" y="93425"/>
            <a:ext cx="5029200" cy="9906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pt-BR" altLang="en-US" sz="1000" b="1">
              <a:solidFill>
                <a:srgbClr val="5F5F5F"/>
              </a:solidFill>
            </a:endParaRPr>
          </a:p>
        </p:txBody>
      </p:sp>
      <p:sp>
        <p:nvSpPr>
          <p:cNvPr id="20484" name="AutoShape 13"/>
          <p:cNvSpPr>
            <a:spLocks noChangeArrowheads="1"/>
          </p:cNvSpPr>
          <p:nvPr/>
        </p:nvSpPr>
        <p:spPr bwMode="auto">
          <a:xfrm>
            <a:off x="8001000" y="1524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B2B2B2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1000" b="1">
              <a:solidFill>
                <a:srgbClr val="5F5F5F"/>
              </a:solidFill>
            </a:endParaRPr>
          </a:p>
        </p:txBody>
      </p:sp>
      <p:sp>
        <p:nvSpPr>
          <p:cNvPr id="20485" name="Text Box 14"/>
          <p:cNvSpPr txBox="1">
            <a:spLocks noChangeArrowheads="1"/>
          </p:cNvSpPr>
          <p:nvPr/>
        </p:nvSpPr>
        <p:spPr bwMode="auto">
          <a:xfrm>
            <a:off x="2916238" y="157838"/>
            <a:ext cx="48561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20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Medição da Intensidade e tensão da corrente </a:t>
            </a:r>
            <a:r>
              <a:rPr lang="pt-PT" altLang="en-US" sz="2000" b="1" dirty="0" err="1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Electrica</a:t>
            </a:r>
            <a:r>
              <a:rPr lang="pt-PT" altLang="en-US" sz="20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 </a:t>
            </a:r>
            <a:endParaRPr lang="pt-PT" altLang="en-US" sz="20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6" name="Text Box 19"/>
          <p:cNvSpPr txBox="1">
            <a:spLocks noChangeArrowheads="1"/>
          </p:cNvSpPr>
          <p:nvPr/>
        </p:nvSpPr>
        <p:spPr bwMode="auto">
          <a:xfrm>
            <a:off x="8045450" y="533400"/>
            <a:ext cx="990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PT" altLang="en-US" sz="1100" b="1" dirty="0" smtClean="0">
                <a:solidFill>
                  <a:srgbClr val="5F5F5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2017</a:t>
            </a:r>
            <a:endParaRPr lang="pt-PT" altLang="en-US" sz="1100" b="1" dirty="0">
              <a:solidFill>
                <a:srgbClr val="5F5F5F"/>
              </a:solidFill>
              <a:latin typeface="Century Gothic" panose="020B0502020202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20487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288"/>
            <a:ext cx="17526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403225" y="1268413"/>
            <a:ext cx="8569325" cy="1169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  <a:defRPr/>
            </a:pPr>
            <a:endParaRPr lang="en-GB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57200" y="1412776"/>
            <a:ext cx="8515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 smtClean="0"/>
              <a:t>Amperímetro e Voltímetro</a:t>
            </a:r>
          </a:p>
          <a:p>
            <a:r>
              <a:rPr lang="pt-PT" sz="2800" dirty="0" smtClean="0"/>
              <a:t> </a:t>
            </a:r>
            <a:endParaRPr lang="pt-PT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081212"/>
            <a:ext cx="8793038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lo de apresentação predefinido">
  <a:themeElements>
    <a:clrScheme name="Modelo de apresentação predefini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o de apresentação predefini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/>
        </a:solidFill>
        <a:ln w="9525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pt-PT" sz="1000" b="1" i="0" u="none" strike="noStrike" cap="none" normalizeH="0" baseline="0" smtClean="0">
            <a:ln>
              <a:noFill/>
            </a:ln>
            <a:solidFill>
              <a:srgbClr val="5F5F5F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/>
        </a:solidFill>
        <a:ln w="9525" cap="flat" cmpd="sng" algn="ctr">
          <a:solidFill>
            <a:srgbClr val="FF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pt-PT" sz="1000" b="1" i="0" u="none" strike="noStrike" cap="none" normalizeH="0" baseline="0" smtClean="0">
            <a:ln>
              <a:noFill/>
            </a:ln>
            <a:solidFill>
              <a:srgbClr val="5F5F5F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Modelo de apresentação predefini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de apresentação predefini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de apresentação predefini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de apresentação predefini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de apresentação predefini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de apresentação predefini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de apresentação predefini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Electronica de Potencia</Template>
  <TotalTime>8542</TotalTime>
  <Words>1395</Words>
  <Application>Microsoft Office PowerPoint</Application>
  <PresentationFormat>Apresentação no Ecrã (4:3)</PresentationFormat>
  <Paragraphs>453</Paragraphs>
  <Slides>90</Slides>
  <Notes>90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90</vt:i4>
      </vt:variant>
    </vt:vector>
  </HeadingPairs>
  <TitlesOfParts>
    <vt:vector size="96" baseType="lpstr">
      <vt:lpstr>DIN Medium</vt:lpstr>
      <vt:lpstr>Arial</vt:lpstr>
      <vt:lpstr>Century Gothic</vt:lpstr>
      <vt:lpstr>Lucida Sans Unicode</vt:lpstr>
      <vt:lpstr>Wingdings 2</vt:lpstr>
      <vt:lpstr>Modelo de apresentação predefinido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Honório Cristo</dc:creator>
  <cp:lastModifiedBy>HP</cp:lastModifiedBy>
  <cp:revision>82</cp:revision>
  <dcterms:created xsi:type="dcterms:W3CDTF">2016-03-02T06:37:01Z</dcterms:created>
  <dcterms:modified xsi:type="dcterms:W3CDTF">2021-05-13T10:46:13Z</dcterms:modified>
</cp:coreProperties>
</file>